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sldIdLst>
    <p:sldId id="343" r:id="rId3"/>
    <p:sldId id="344" r:id="rId4"/>
    <p:sldId id="296" r:id="rId5"/>
    <p:sldId id="279" r:id="rId6"/>
    <p:sldId id="278" r:id="rId7"/>
    <p:sldId id="280" r:id="rId8"/>
    <p:sldId id="339" r:id="rId9"/>
    <p:sldId id="281" r:id="rId10"/>
    <p:sldId id="282" r:id="rId11"/>
    <p:sldId id="340" r:id="rId12"/>
    <p:sldId id="283" r:id="rId13"/>
    <p:sldId id="290" r:id="rId14"/>
    <p:sldId id="291" r:id="rId15"/>
    <p:sldId id="292" r:id="rId16"/>
    <p:sldId id="293" r:id="rId17"/>
    <p:sldId id="341" r:id="rId18"/>
    <p:sldId id="285" r:id="rId19"/>
    <p:sldId id="286" r:id="rId20"/>
    <p:sldId id="342" r:id="rId21"/>
    <p:sldId id="294" r:id="rId22"/>
    <p:sldId id="295" r:id="rId23"/>
    <p:sldId id="284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9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0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F38E44-EE57-4FE8-94D9-C7BA80376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0A5A82-8767-4746-A8E4-D125A95DD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3B73B4-EE81-4991-AC0D-5B0672289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23B0-20EB-4743-9C30-0DC02FB54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6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AB92F-DDD5-4DEE-9B56-DEA146DF8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975240-A051-4A10-AF43-9A758C8AE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473C8C-5221-47BB-AC45-D758AD054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EFFDD-941C-4CA0-BCFD-484FADE6B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4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8DD5D1-992A-467C-8552-807859A12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90D06-31A8-4B2F-970A-1DB37420D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190F14-3021-4C18-908A-4049037F0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674E-9BC3-4DCD-A5A1-89E6515A2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16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11EFE-26DB-4C83-943D-AF71380B5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E7AF0-C03A-4D2E-B85F-9AFEBEAF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F6769-35F6-42A4-B59C-556D299BC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B4C8-C728-422F-B8C7-109961DFE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35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5D72EE-7A94-43BF-8FC6-8919C5C97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7F0A99-B6C9-4921-BA8B-0CBFDF621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D6051D-63C2-4BCC-90A3-2F924FB0B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752A9-3BE9-4883-BAB2-07923BFCE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5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0A90EE-25B5-4C60-9A33-822F277C3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DB6ADB-0C22-4913-8C77-9D5839E6A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48344D-AA86-4E9D-B40E-707A271FB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71D7-E065-4BCA-9ED7-1767F415E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111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0DE6CE-6882-42C7-8245-CFFB8D5E5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BF30FA-FFBF-4887-AB7D-7BEF8432D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D31E49-288B-4E15-935E-29446FAAA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0DE8-9473-4D4C-A80D-1C4DAB68A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4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120EB-419E-4509-8DD6-3E1B59A58E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FF969-FB3A-4604-BCB9-D8E8A8538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E54FE-E2A2-4617-882A-8BA1DA514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233E-1BBE-4BAC-BED4-B9EF87E9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4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4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7B9B3-5141-4534-90FF-2B0EE1ACD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432EF-A5B2-4919-A8BB-543CDF6F5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0BEEF-31B5-4517-84E5-799BBEFF4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5797-61B1-45FA-9BDC-9AFBCC7DC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945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28B94-F7BA-4878-846D-9AABFB1D8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B2A936-01F6-4BB8-9816-4CDB0B71E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9B4C2C-FDEB-4106-91FC-705573634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B4917-61DA-4B32-A8E2-172A57B0A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21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BF0AAD-B875-4C94-8C89-6FB1E3898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40236-928A-403E-A737-01263207B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6071BD-DBC6-4D2D-8234-921619F00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215F-C2B1-470B-947C-11055E9AA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75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48AC7E-296D-495C-B67E-D44C2B54A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EA3D30-AA6F-4759-BF3E-3F07BF7F4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5C31DE-7522-46D1-87F4-200396902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9EFD-878D-4C5D-832D-E97B1B37A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4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6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4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F37E-3B5B-465B-815C-9C16D03E392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9E1D-C67D-4AEB-A7B0-01432F5A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0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D77B5F-B6D1-4A59-B119-9EBF03541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79A56D-E1A2-4BC6-B58A-CEFC0BBE7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E06B9C-328B-4630-8F2D-E7BAB7B6B9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4E04AA-88EB-4122-A2AF-9E64408229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AD1F67-4D8F-4D94-8636-938848BE63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A4EE42C-20F2-44F2-B926-6E33A789F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25B55-4154-40E7-AFF1-C0BEB44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D283E6-8953-4DD9-9B88-8C4E8460BD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6D4DF2A8-5B88-437C-8220-4CF0703A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" y="850900"/>
            <a:ext cx="8751888" cy="39087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titan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C8BC2D17-2163-4EE0-BE31-0836B0D5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88"/>
            <a:ext cx="11334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">
            <a:extLst>
              <a:ext uri="{FF2B5EF4-FFF2-40B4-BE49-F238E27FC236}">
                <a16:creationId xmlns:a16="http://schemas.microsoft.com/office/drawing/2014/main" id="{A86EA1DF-2E2B-4167-9D5E-4D50ED61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0"/>
            <a:ext cx="7693025" cy="461963"/>
          </a:xfrm>
          <a:prstGeom prst="rect">
            <a:avLst/>
          </a:prstGeom>
          <a:gradFill rotWithShape="1">
            <a:gsLst>
              <a:gs pos="0">
                <a:srgbClr val="FAA4D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kumimoji="0" lang="vi-V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26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VÙNG DUYÊN HẢI NAM TRUNG BỘ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(TT)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7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8600" y="304800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419600" y="381000"/>
            <a:ext cx="4876800" cy="6454280"/>
            <a:chOff x="3216" y="288"/>
            <a:chExt cx="2448" cy="3909"/>
          </a:xfrm>
        </p:grpSpPr>
        <p:pic>
          <p:nvPicPr>
            <p:cNvPr id="8" name="Picture 20" descr="dl9tr096h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2352" cy="37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3216" y="3994"/>
              <a:ext cx="244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Lược đồ kinh tế vùng Duyên hải Nam Trung Bộ</a:t>
              </a:r>
            </a:p>
          </p:txBody>
        </p:sp>
      </p:grpSp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76200" y="838200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Vùng Duyên hải Nam Trung Bộ có những thuận lợi nào cho phát triển Dịch vụ.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" y="4114800"/>
            <a:ext cx="4297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Xác định: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 tuyến đường giao thông qua vùng, các cảng biển, sân bay.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 điểm du lịch nổi tiếng.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99" y="1981200"/>
            <a:ext cx="4343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 Vị trí cầu nối Bắc - Nam cửa ngõ phía Đông của vùng Tây Nguyên, giàu tiềm năng du lịch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phát triển GTVT, Xuất nhập khẩu,        Du lịch.  </a:t>
            </a:r>
          </a:p>
        </p:txBody>
      </p:sp>
    </p:spTree>
    <p:extLst>
      <p:ext uri="{BB962C8B-B14F-4D97-AF65-F5344CB8AC3E}">
        <p14:creationId xmlns:p14="http://schemas.microsoft.com/office/powerpoint/2010/main" val="11253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192" y="1008"/>
            <a:chExt cx="5472" cy="624"/>
          </a:xfrm>
        </p:grpSpPr>
        <p:sp>
          <p:nvSpPr>
            <p:cNvPr id="20491" name="AutoShape 5"/>
            <p:cNvSpPr>
              <a:spLocks noChangeArrowheads="1"/>
            </p:cNvSpPr>
            <p:nvPr/>
          </p:nvSpPr>
          <p:spPr bwMode="auto">
            <a:xfrm>
              <a:off x="192" y="1008"/>
              <a:ext cx="672" cy="624"/>
            </a:xfrm>
            <a:prstGeom prst="flowChartAlternateProcess">
              <a:avLst/>
            </a:prstGeom>
            <a:solidFill>
              <a:srgbClr val="FFFF00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3300"/>
                  </a:solidFill>
                </a:rPr>
                <a:t>Bài 26</a:t>
              </a:r>
            </a:p>
          </p:txBody>
        </p:sp>
        <p:sp>
          <p:nvSpPr>
            <p:cNvPr id="20492" name="AutoShape 6"/>
            <p:cNvSpPr>
              <a:spLocks noChangeArrowheads="1"/>
            </p:cNvSpPr>
            <p:nvPr/>
          </p:nvSpPr>
          <p:spPr bwMode="auto">
            <a:xfrm>
              <a:off x="912" y="1008"/>
              <a:ext cx="4752" cy="624"/>
            </a:xfrm>
            <a:prstGeom prst="flowChartAlternateProcess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srgbClr val="FF3300"/>
                  </a:solidFill>
                </a:rPr>
                <a:t>VÙNG DUYÊN HẢI NAM TRUNG BỘ (tt)</a:t>
              </a:r>
              <a:endParaRPr lang="en-US" sz="3600" b="1">
                <a:solidFill>
                  <a:srgbClr val="FF3300"/>
                </a:solidFill>
              </a:endParaRPr>
            </a:p>
          </p:txBody>
        </p:sp>
      </p:grpSp>
      <p:pic>
        <p:nvPicPr>
          <p:cNvPr id="7" name="ncode_imageresizer_container_11" descr="Click the image to open in full siz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Biển Đà Nẵng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29200" y="1066800"/>
            <a:ext cx="22526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0000FF"/>
                </a:solidFill>
                <a:latin typeface="Arial" charset="0"/>
              </a:rPr>
              <a:t>Biển Nha Trang</a:t>
            </a:r>
          </a:p>
        </p:txBody>
      </p:sp>
      <p:pic>
        <p:nvPicPr>
          <p:cNvPr id="9" name="Picture 4" descr="phuquo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Vịnh Cam Ranh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5181600" y="3962400"/>
            <a:ext cx="1858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FF0000"/>
                </a:solidFill>
                <a:latin typeface="Arial" charset="0"/>
              </a:rPr>
              <a:t>Mũi Né</a:t>
            </a:r>
            <a:endParaRPr lang="en-US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339" grpId="0"/>
      <p:bldP spid="10" grpId="0"/>
      <p:bldP spid="143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ntitled2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-19050" y="2286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Núi Ngũ Hành Sơn – Đà Nẵng</a:t>
            </a:r>
          </a:p>
        </p:txBody>
      </p:sp>
    </p:spTree>
    <p:extLst>
      <p:ext uri="{BB962C8B-B14F-4D97-AF65-F5344CB8AC3E}">
        <p14:creationId xmlns:p14="http://schemas.microsoft.com/office/powerpoint/2010/main" val="28917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PIQICG9MC_b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Bà Nà – thiên nhiên mang sắc thái vùng ôn đới  </a:t>
            </a:r>
          </a:p>
        </p:txBody>
      </p:sp>
    </p:spTree>
    <p:extLst>
      <p:ext uri="{BB962C8B-B14F-4D97-AF65-F5344CB8AC3E}">
        <p14:creationId xmlns:p14="http://schemas.microsoft.com/office/powerpoint/2010/main" val="26758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2" descr="my 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8" descr="my s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9" descr="my son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7" descr="my so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1241425" y="3733800"/>
            <a:ext cx="21748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Di tich Mỹ Sơn</a:t>
            </a:r>
          </a:p>
        </p:txBody>
      </p:sp>
    </p:spTree>
    <p:extLst>
      <p:ext uri="{BB962C8B-B14F-4D97-AF65-F5344CB8AC3E}">
        <p14:creationId xmlns:p14="http://schemas.microsoft.com/office/powerpoint/2010/main" val="25318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25B55-4154-40E7-AFF1-C0BEB44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D283E6-8953-4DD9-9B88-8C4E8460BD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6D4DF2A8-5B88-437C-8220-4CF0703A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" y="850900"/>
            <a:ext cx="8751888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Dịch vụ: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TP’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Né…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C8BC2D17-2163-4EE0-BE31-0836B0D5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88"/>
            <a:ext cx="11334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">
            <a:extLst>
              <a:ext uri="{FF2B5EF4-FFF2-40B4-BE49-F238E27FC236}">
                <a16:creationId xmlns:a16="http://schemas.microsoft.com/office/drawing/2014/main" id="{A86EA1DF-2E2B-4167-9D5E-4D50ED61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0"/>
            <a:ext cx="7693025" cy="461963"/>
          </a:xfrm>
          <a:prstGeom prst="rect">
            <a:avLst/>
          </a:prstGeom>
          <a:gradFill rotWithShape="1">
            <a:gsLst>
              <a:gs pos="0">
                <a:srgbClr val="FAA4D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kumimoji="0" lang="vi-V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26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VÙNG DUYÊN HẢI NAM TRUNG BỘ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(TT)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67640" y="160614"/>
            <a:ext cx="54711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72000" y="1143000"/>
            <a:ext cx="4724400" cy="5715000"/>
            <a:chOff x="3216" y="288"/>
            <a:chExt cx="2448" cy="3924"/>
          </a:xfrm>
        </p:grpSpPr>
        <p:pic>
          <p:nvPicPr>
            <p:cNvPr id="8" name="Picture 20" descr="dl9tr096h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2352" cy="37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3216" y="3994"/>
              <a:ext cx="244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Lược đồ kinh tế vùng Duyên hải Nam Trung Bộ</a:t>
              </a:r>
            </a:p>
          </p:txBody>
        </p:sp>
      </p:grpSp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193040" y="1341088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1. Các trung tâm kinh tế: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00" y="2895600"/>
            <a:ext cx="441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 Đà Nẵng, Quy Nhơn, Nha Trang.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5410200" y="960437"/>
            <a:ext cx="685800" cy="792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400800" y="2590800"/>
            <a:ext cx="685800" cy="792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324600" y="3649209"/>
            <a:ext cx="685800" cy="792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352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 các thành phố này </a:t>
            </a:r>
          </a:p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coi là cửa ngõ phía Đông </a:t>
            </a:r>
          </a:p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biển của Tây Nguyên.</a:t>
            </a:r>
          </a:p>
        </p:txBody>
      </p:sp>
    </p:spTree>
    <p:extLst>
      <p:ext uri="{BB962C8B-B14F-4D97-AF65-F5344CB8AC3E}">
        <p14:creationId xmlns:p14="http://schemas.microsoft.com/office/powerpoint/2010/main" val="9758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  <p:bldP spid="14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21918" y="209729"/>
            <a:ext cx="4450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2.Vùng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8" y="38288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Vai trò của vùng kinh tế trọng điểm miền Trung đối với sự phát triển liên vùng.</a:t>
            </a:r>
            <a:endParaRPr lang="en-US" sz="240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52400" y="5029200"/>
            <a:ext cx="441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400"/>
              <a:t>*Vai trò: có tầm quan trọng không chỉ với vùng DHNTB mà với cả Bắc Trung Bộ và Tây Nguyên.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2590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Thừa Thiên - Huế, TP Đà Nẵng, Quảng Nam, Quảng Ngãi, Bình Định.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447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Xác định các tỉnh, TP; cho biết diện tích, dân số của vùng kinh tế trọng điểm miền Trung (năm 2017).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46" y="533400"/>
            <a:ext cx="4614453" cy="606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572000" y="6573761"/>
            <a:ext cx="4724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</a:rPr>
              <a:t>Lược đồ các vùng kinh tế và vùng kinh tế trọng điểm </a:t>
            </a:r>
          </a:p>
        </p:txBody>
      </p:sp>
    </p:spTree>
    <p:extLst>
      <p:ext uri="{BB962C8B-B14F-4D97-AF65-F5344CB8AC3E}">
        <p14:creationId xmlns:p14="http://schemas.microsoft.com/office/powerpoint/2010/main" val="10727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6" grpId="0"/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25B55-4154-40E7-AFF1-C0BEB44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D283E6-8953-4DD9-9B88-8C4E8460BD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6D4DF2A8-5B88-437C-8220-4CF0703A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" y="850900"/>
            <a:ext cx="8751888" cy="33547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TP’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C8BC2D17-2163-4EE0-BE31-0836B0D5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88"/>
            <a:ext cx="11334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">
            <a:extLst>
              <a:ext uri="{FF2B5EF4-FFF2-40B4-BE49-F238E27FC236}">
                <a16:creationId xmlns:a16="http://schemas.microsoft.com/office/drawing/2014/main" id="{A86EA1DF-2E2B-4167-9D5E-4D50ED61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0"/>
            <a:ext cx="7693025" cy="461963"/>
          </a:xfrm>
          <a:prstGeom prst="rect">
            <a:avLst/>
          </a:prstGeom>
          <a:gradFill rotWithShape="1">
            <a:gsLst>
              <a:gs pos="0">
                <a:srgbClr val="FAA4D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kumimoji="0" lang="vi-V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26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VÙNG DUYÊN HẢI NAM TRUNG BỘ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(TT)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806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26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VÙNG DUYÊN HẢI NAM TRUNG BỘ (TT)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5685" y="523220"/>
            <a:ext cx="5312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IV.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04800" y="914400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2827" y="1828800"/>
          <a:ext cx="891231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              Năm</a:t>
                      </a:r>
                    </a:p>
                    <a:p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baseline="0">
                          <a:latin typeface="Times New Roman" pitchFamily="18" charset="0"/>
                          <a:cs typeface="Times New Roman" pitchFamily="18" charset="0"/>
                        </a:rPr>
                        <a:t> chí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baseline="0">
                          <a:latin typeface="Times New Roman" pitchFamily="18" charset="0"/>
                          <a:cs typeface="Times New Roman" pitchFamily="18" charset="0"/>
                        </a:rPr>
                        <a:t> nước</a:t>
                      </a:r>
                    </a:p>
                    <a:p>
                      <a:pPr algn="ctr"/>
                      <a:r>
                        <a:rPr lang="en-US" baseline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Đàn</a:t>
                      </a:r>
                      <a:r>
                        <a:rPr lang="en-US" baseline="0">
                          <a:latin typeface="Times New Roman" pitchFamily="18" charset="0"/>
                          <a:cs typeface="Times New Roman" pitchFamily="18" charset="0"/>
                        </a:rPr>
                        <a:t> bò </a:t>
                      </a:r>
                    </a:p>
                    <a:p>
                      <a:pPr algn="ctr"/>
                      <a:r>
                        <a:rPr lang="en-US" baseline="0">
                          <a:latin typeface="Times New Roman" pitchFamily="18" charset="0"/>
                          <a:cs typeface="Times New Roman" pitchFamily="18" charset="0"/>
                        </a:rPr>
                        <a:t>(nghìn con)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1026,0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1132,6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1008,6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1268,9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5654,9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baseline="0">
                          <a:latin typeface="Times New Roman" pitchFamily="18" charset="0"/>
                          <a:cs typeface="Times New Roman" pitchFamily="18" charset="0"/>
                        </a:rPr>
                        <a:t> sản (nghìn tấn)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339,4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462,9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521,1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1077,5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7313,4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228600" y="4122003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Nhận xét tình hình phát triển đàn bò và sản lượng thủy sản của vùng Duyên hải Nam Trung Bộ từ 1995- 2017.</a:t>
            </a:r>
          </a:p>
        </p:txBody>
      </p:sp>
      <p:sp>
        <p:nvSpPr>
          <p:cNvPr id="9" name="Text Box 92"/>
          <p:cNvSpPr txBox="1">
            <a:spLocks noChangeArrowheads="1"/>
          </p:cNvSpPr>
          <p:nvPr/>
        </p:nvSpPr>
        <p:spPr bwMode="auto">
          <a:xfrm>
            <a:off x="228600" y="48768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Vì sao chăn nuôi bò, khai thác và nuôi trồng thủy sản là thế mạnh của vùng.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228600" y="5638800"/>
            <a:ext cx="8719456" cy="119239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Do diện tích chăn thả rộng, khí hậu khô nóng phù hợp với việc chăn nuôi bò, vùng</a:t>
            </a:r>
          </a:p>
          <a:p>
            <a:pPr algn="just"/>
            <a:r>
              <a:rPr lang="en-US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có đường bờ biển dài với nhiều bãi tôm, bãi cá, có 2 trong 4 ngư trường quan trọng</a:t>
            </a:r>
          </a:p>
          <a:p>
            <a:pPr algn="just"/>
            <a:r>
              <a:rPr lang="en-US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của cả nước (Bình Thuận, QĐ Hoàng Sa và QĐ Trường Sa).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599" y="1371600"/>
            <a:ext cx="815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83" y="3733800"/>
            <a:ext cx="4180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* Hoạt động cặp đôi: (2 phút)</a:t>
            </a:r>
          </a:p>
        </p:txBody>
      </p:sp>
    </p:spTree>
    <p:extLst>
      <p:ext uri="{BB962C8B-B14F-4D97-AF65-F5344CB8AC3E}">
        <p14:creationId xmlns:p14="http://schemas.microsoft.com/office/powerpoint/2010/main" val="967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  <p:bldP spid="4108" grpId="0"/>
      <p:bldP spid="10" grpId="0"/>
      <p:bldP spid="9" grpId="0"/>
      <p:bldP spid="12" grpId="0" animBg="1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30" y="605135"/>
            <a:ext cx="775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66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nào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743200"/>
            <a:ext cx="818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Bãi biển Non Nước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Cơ sở sản xuất muối Sa Huỳnh  Bãi biển Nha Trang  Phố cổ Hội An  Bãi biển Mũi Né  VQG Núi Chúa.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995056" y="76200"/>
            <a:ext cx="5301344" cy="6781800"/>
            <a:chOff x="3216" y="288"/>
            <a:chExt cx="2448" cy="3924"/>
          </a:xfrm>
        </p:grpSpPr>
        <p:pic>
          <p:nvPicPr>
            <p:cNvPr id="8" name="Picture 20" descr="dl9tr096h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2352" cy="37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3216" y="3994"/>
              <a:ext cx="244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Lược đồ kinh tế vùng Duyên hải Nam Trung Bộ</a:t>
              </a:r>
            </a:p>
          </p:txBody>
        </p:sp>
      </p:grp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248400" y="3322637"/>
            <a:ext cx="457200" cy="411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5240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Bãi biển Non Nước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Cơ sở sản xuất muối Sa Huỳnh  Bãi biển Nha Trang  Phố cổ Hội An  Bãi biển Mũi Né  VQG Núi Chúa.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76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3/</a:t>
            </a:r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71" y="533400"/>
            <a:ext cx="3973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181600" y="4389437"/>
            <a:ext cx="457200" cy="411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6019800" y="3856037"/>
            <a:ext cx="457200" cy="411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257800" y="122237"/>
            <a:ext cx="457200" cy="411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105400" y="304800"/>
            <a:ext cx="457200" cy="411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6019800" y="1295400"/>
            <a:ext cx="457200" cy="411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38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03087"/>
              </p:ext>
            </p:extLst>
          </p:nvPr>
        </p:nvGraphicFramePr>
        <p:xfrm>
          <a:off x="1295400" y="1752600"/>
          <a:ext cx="7228113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2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Khai thác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 trồng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223,6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216,8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795,1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713,9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81,2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838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latin typeface="Times New Roman" pitchFamily="18" charset="0"/>
                <a:cs typeface="Times New Roman" pitchFamily="18" charset="0"/>
              </a:rPr>
              <a:t>Cho bảng số liệu: Sản lượng thủy sản phân theo hoạt động kinh tế ở Duyên hải Nam Trung Bộ                            </a:t>
            </a:r>
            <a:r>
              <a:rPr lang="pt-BR" sz="2400" i="1">
                <a:latin typeface="Times New Roman" pitchFamily="18" charset="0"/>
                <a:cs typeface="Times New Roman" pitchFamily="18" charset="0"/>
              </a:rPr>
              <a:t>(Đơn vị: nghìn tấn)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971800"/>
            <a:ext cx="912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a) Vẽ biểu đồ thể hiện sản lượng thủy sản của Duyên hải Nam Trung Bộ năm 1995 và năm 2011.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b) Nhận xét và giải thích.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99" y="4191000"/>
            <a:ext cx="8686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:(1’)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2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038350"/>
            <a:ext cx="121443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319213"/>
            <a:ext cx="19923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617663"/>
            <a:ext cx="21764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image0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981200"/>
            <a:ext cx="20208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image0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997325"/>
            <a:ext cx="33607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image0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2763838"/>
            <a:ext cx="12319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image00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51025"/>
            <a:ext cx="34464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9" descr="image00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227263"/>
            <a:ext cx="34940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image0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593975"/>
            <a:ext cx="3508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image0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725738"/>
            <a:ext cx="35083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2" descr="image0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743200"/>
            <a:ext cx="3508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13" descr="image0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056063"/>
            <a:ext cx="13287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14" descr="image0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1725"/>
            <a:ext cx="35782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Picture 15" descr="image0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984625"/>
            <a:ext cx="35242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16" descr="image0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11255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7" descr="image0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803775"/>
            <a:ext cx="3746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18" descr="image0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5140325"/>
            <a:ext cx="37163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19" descr="image0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038600"/>
            <a:ext cx="39052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4" name="Picture 20" descr="image02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5930900"/>
            <a:ext cx="36877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5" name="Picture 21" descr="image02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6118225"/>
            <a:ext cx="3854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Picture 22" descr="image00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727450"/>
            <a:ext cx="9985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38200" y="605135"/>
            <a:ext cx="7576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BÀI 26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VÙNG DUYÊN HẢI NAM TRUNG BỘ (TT)</a:t>
            </a:r>
          </a:p>
        </p:txBody>
      </p:sp>
    </p:spTree>
    <p:extLst>
      <p:ext uri="{BB962C8B-B14F-4D97-AF65-F5344CB8AC3E}">
        <p14:creationId xmlns:p14="http://schemas.microsoft.com/office/powerpoint/2010/main" val="15967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1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1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19600" y="163513"/>
            <a:ext cx="4876800" cy="6697936"/>
            <a:chOff x="3216" y="288"/>
            <a:chExt cx="2448" cy="3884"/>
          </a:xfrm>
        </p:grpSpPr>
        <p:pic>
          <p:nvPicPr>
            <p:cNvPr id="5" name="Picture 10" descr="dl9tr096h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2352" cy="37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216" y="3994"/>
              <a:ext cx="244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Lược đồ kinh tế vùng Duyên hải Nam Trung Bộ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752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Xác định các bãi tôm, bãi cá.</a:t>
            </a:r>
          </a:p>
        </p:txBody>
      </p:sp>
    </p:spTree>
    <p:extLst>
      <p:ext uri="{BB962C8B-B14F-4D97-AF65-F5344CB8AC3E}">
        <p14:creationId xmlns:p14="http://schemas.microsoft.com/office/powerpoint/2010/main" val="1416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"/>
          <p:cNvGrpSpPr>
            <a:grpSpLocks/>
          </p:cNvGrpSpPr>
          <p:nvPr/>
        </p:nvGrpSpPr>
        <p:grpSpPr bwMode="auto">
          <a:xfrm>
            <a:off x="4572000" y="163513"/>
            <a:ext cx="4572000" cy="6697936"/>
            <a:chOff x="3216" y="288"/>
            <a:chExt cx="2448" cy="3884"/>
          </a:xfrm>
        </p:grpSpPr>
        <p:pic>
          <p:nvPicPr>
            <p:cNvPr id="9234" name="Picture 10" descr="dl9tr096h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2352" cy="37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5" name="Text Box 11"/>
            <p:cNvSpPr txBox="1">
              <a:spLocks noChangeArrowheads="1"/>
            </p:cNvSpPr>
            <p:nvPr/>
          </p:nvSpPr>
          <p:spPr bwMode="auto">
            <a:xfrm>
              <a:off x="3216" y="3994"/>
              <a:ext cx="244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Lược đồ kinh tế vùng Duyên hải Nam Trung Bộ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228600" y="228600"/>
            <a:ext cx="4343400" cy="3200400"/>
            <a:chOff x="96" y="480"/>
            <a:chExt cx="2448" cy="1632"/>
          </a:xfrm>
        </p:grpSpPr>
        <p:pic>
          <p:nvPicPr>
            <p:cNvPr id="9232" name="Picture 4" descr="ruongmuoi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0"/>
              <a:ext cx="244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6"/>
            <p:cNvSpPr txBox="1">
              <a:spLocks noChangeArrowheads="1"/>
            </p:cNvSpPr>
            <p:nvPr/>
          </p:nvSpPr>
          <p:spPr bwMode="auto">
            <a:xfrm>
              <a:off x="240" y="528"/>
              <a:ext cx="216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  <a:latin typeface="Arial" charset="0"/>
                </a:rPr>
                <a:t>Muối Sa Huỳnh( Quảng Ngãi)</a:t>
              </a:r>
            </a:p>
          </p:txBody>
        </p: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228600" y="3810000"/>
            <a:ext cx="4267200" cy="2819400"/>
            <a:chOff x="192" y="2112"/>
            <a:chExt cx="2448" cy="2016"/>
          </a:xfrm>
        </p:grpSpPr>
        <p:pic>
          <p:nvPicPr>
            <p:cNvPr id="3" name="Picture 4" descr="ruongmuoi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112"/>
              <a:ext cx="2448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24"/>
            <p:cNvSpPr txBox="1">
              <a:spLocks noChangeArrowheads="1"/>
            </p:cNvSpPr>
            <p:nvPr/>
          </p:nvSpPr>
          <p:spPr bwMode="auto">
            <a:xfrm>
              <a:off x="432" y="2207"/>
              <a:ext cx="196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  <a:latin typeface="Arial" charset="0"/>
                </a:rPr>
                <a:t>Muối Cà Ná( Ninh Thuận)</a:t>
              </a:r>
            </a:p>
          </p:txBody>
        </p:sp>
      </p:grp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4572000" y="1600200"/>
            <a:ext cx="19050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4495800" y="4343400"/>
            <a:ext cx="19050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3" name="Picture 24" descr="Thien_Nhien_T9_53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5" descr="Dolphin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6" descr="Yacht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7" descr="Dolphin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4200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8" descr="Dolphin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9" descr="Yacht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1440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0" descr="Yacht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95800"/>
            <a:ext cx="990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124200"/>
            <a:ext cx="6248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Vì sao vùng biển Nam Trung Bộ lại nổi tiếng về nghề làm muối, đánh bắt và nuôi hải sản.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228600" y="4114800"/>
            <a:ext cx="4572000" cy="2057400"/>
          </a:xfrm>
          <a:prstGeom prst="flowChartAlternateProcess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Do khí hậu khô hạn, ít mưa,</a:t>
            </a:r>
          </a:p>
          <a:p>
            <a:pPr algn="ctr"/>
            <a:r>
              <a:rPr lang="en-US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ít cửa sông, độ mặn nước</a:t>
            </a:r>
          </a:p>
          <a:p>
            <a:pPr algn="ctr"/>
            <a:r>
              <a:rPr lang="en-US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biển cao, bờ</a:t>
            </a:r>
            <a:r>
              <a:rPr lang="en-US" sz="240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biển dài,</a:t>
            </a:r>
          </a:p>
          <a:p>
            <a:pPr algn="ctr"/>
            <a:r>
              <a:rPr lang="en-US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vùng biển rộng giàu tôm cá.</a:t>
            </a:r>
          </a:p>
        </p:txBody>
      </p:sp>
    </p:spTree>
    <p:extLst>
      <p:ext uri="{BB962C8B-B14F-4D97-AF65-F5344CB8AC3E}">
        <p14:creationId xmlns:p14="http://schemas.microsoft.com/office/powerpoint/2010/main" val="41684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37" grpId="0" animBg="1"/>
      <p:bldP spid="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6571" y="576944"/>
            <a:ext cx="5312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4800" y="1143000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1. Nông nghiệp: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72000" y="990600"/>
            <a:ext cx="4724400" cy="5867400"/>
            <a:chOff x="3216" y="288"/>
            <a:chExt cx="2448" cy="3924"/>
          </a:xfrm>
        </p:grpSpPr>
        <p:pic>
          <p:nvPicPr>
            <p:cNvPr id="8" name="Picture 20" descr="dl9tr096h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2352" cy="37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3216" y="3994"/>
              <a:ext cx="244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Lược đồ kinh tế vùng Duyên hải Nam Trung Bộ</a:t>
              </a:r>
            </a:p>
          </p:txBody>
        </p:sp>
      </p:grpSp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152400" y="1752600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Tình hình sản xuất lương thực của vùng gặp phải những khó khăn gì.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00" y="2865437"/>
            <a:ext cx="441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 - Khó khăn:  Qũy đất nông nghiệp hạn chế. Sản lượng lương thực bình quân đầu người thấp hơn trung bình của cả nước; đồng bằng nhỏ hẹp, đất xấu, thường bị hạn hán,lũ lụt;…</a:t>
            </a:r>
          </a:p>
        </p:txBody>
      </p:sp>
    </p:spTree>
    <p:extLst>
      <p:ext uri="{BB962C8B-B14F-4D97-AF65-F5344CB8AC3E}">
        <p14:creationId xmlns:p14="http://schemas.microsoft.com/office/powerpoint/2010/main" val="10891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hu-xanh-doi-troc-vung-bien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nuoct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dap-tam-hiep-trung-quo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876800" y="533400"/>
            <a:ext cx="4191000" cy="2209800"/>
          </a:xfrm>
          <a:prstGeom prst="cloudCallout">
            <a:avLst>
              <a:gd name="adj1" fmla="val -56167"/>
              <a:gd name="adj2" fmla="val 7119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Vùng đã có những biện pháp gì để khắc phục thiên tai?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3048000"/>
            <a:ext cx="4800600" cy="4572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/>
              <a:t>Trồng rừng phòng hộ ở Phan thiết</a:t>
            </a:r>
            <a:r>
              <a:rPr lang="en-US"/>
              <a:t>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/>
              <a:t>                           Làm thủy lợi , xây dựng hồ chứa nước 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  <p:bldP spid="143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25B55-4154-40E7-AFF1-C0BEB44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D283E6-8953-4DD9-9B88-8C4E8460BD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6D4DF2A8-5B88-437C-8220-4CF0703A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51888" cy="58169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IV.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kinh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just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281,5 kg/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(436,6 kg/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2002)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27,4%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Trang, Phan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C8BC2D17-2163-4EE0-BE31-0836B0D5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88"/>
            <a:ext cx="11334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">
            <a:extLst>
              <a:ext uri="{FF2B5EF4-FFF2-40B4-BE49-F238E27FC236}">
                <a16:creationId xmlns:a16="http://schemas.microsoft.com/office/drawing/2014/main" id="{A86EA1DF-2E2B-4167-9D5E-4D50ED61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0"/>
            <a:ext cx="7693025" cy="461963"/>
          </a:xfrm>
          <a:prstGeom prst="rect">
            <a:avLst/>
          </a:prstGeom>
          <a:gradFill rotWithShape="1">
            <a:gsLst>
              <a:gs pos="0">
                <a:srgbClr val="FAA4D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kumimoji="0" lang="vi-V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26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VÙNG DUYÊN HẢI NAM TRUNG BỘ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(TT)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8600" y="228600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58767"/>
              </p:ext>
            </p:extLst>
          </p:nvPr>
        </p:nvGraphicFramePr>
        <p:xfrm>
          <a:off x="103448" y="1600200"/>
          <a:ext cx="899160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Duyên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nước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198,3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261,1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102"/>
          <p:cNvSpPr txBox="1">
            <a:spLocks noChangeArrowheads="1"/>
          </p:cNvSpPr>
          <p:nvPr/>
        </p:nvSpPr>
        <p:spPr bwMode="auto">
          <a:xfrm>
            <a:off x="228600" y="50292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3300"/>
                </a:solidFill>
              </a:rPr>
              <a:t>- </a:t>
            </a:r>
            <a:r>
              <a:rPr lang="en-US" sz="2400" dirty="0" err="1">
                <a:solidFill>
                  <a:srgbClr val="003300"/>
                </a:solidFill>
              </a:rPr>
              <a:t>Giá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trị</a:t>
            </a:r>
            <a:r>
              <a:rPr lang="en-US" sz="2400" dirty="0">
                <a:solidFill>
                  <a:srgbClr val="003300"/>
                </a:solidFill>
              </a:rPr>
              <a:t> SXCN </a:t>
            </a:r>
            <a:r>
              <a:rPr lang="en-US" sz="2400" dirty="0" err="1">
                <a:solidFill>
                  <a:srgbClr val="003300"/>
                </a:solidFill>
              </a:rPr>
              <a:t>của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vùng</a:t>
            </a:r>
            <a:r>
              <a:rPr lang="en-US" sz="2400" dirty="0">
                <a:solidFill>
                  <a:srgbClr val="003300"/>
                </a:solidFill>
              </a:rPr>
              <a:t> DHNTB </a:t>
            </a:r>
            <a:r>
              <a:rPr lang="en-US" sz="2400" dirty="0" err="1">
                <a:solidFill>
                  <a:srgbClr val="003300"/>
                </a:solidFill>
              </a:rPr>
              <a:t>tăng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nhanh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từ</a:t>
            </a:r>
            <a:r>
              <a:rPr lang="en-US" sz="2400" dirty="0">
                <a:solidFill>
                  <a:srgbClr val="003300"/>
                </a:solidFill>
              </a:rPr>
              <a:t> 1995 - 2002, </a:t>
            </a:r>
            <a:r>
              <a:rPr lang="en-US" sz="2400" dirty="0" err="1">
                <a:solidFill>
                  <a:srgbClr val="003300"/>
                </a:solidFill>
              </a:rPr>
              <a:t>tăng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gấp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hơn</a:t>
            </a:r>
            <a:r>
              <a:rPr lang="en-US" sz="2400" dirty="0">
                <a:solidFill>
                  <a:srgbClr val="003300"/>
                </a:solidFill>
              </a:rPr>
              <a:t> 2,6 </a:t>
            </a:r>
            <a:r>
              <a:rPr lang="en-US" sz="2400" dirty="0" err="1">
                <a:solidFill>
                  <a:srgbClr val="003300"/>
                </a:solidFill>
              </a:rPr>
              <a:t>lần</a:t>
            </a:r>
            <a:r>
              <a:rPr lang="en-US" sz="2400" dirty="0">
                <a:solidFill>
                  <a:srgbClr val="003300"/>
                </a:solidFill>
              </a:rPr>
              <a:t>, </a:t>
            </a:r>
            <a:r>
              <a:rPr lang="en-US" sz="2400" dirty="0" err="1">
                <a:solidFill>
                  <a:srgbClr val="003300"/>
                </a:solidFill>
              </a:rPr>
              <a:t>tương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đương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mức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tăng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của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cả</a:t>
            </a:r>
            <a:r>
              <a:rPr lang="en-US" sz="2400" dirty="0">
                <a:solidFill>
                  <a:srgbClr val="003300"/>
                </a:solidFill>
              </a:rPr>
              <a:t> </a:t>
            </a:r>
            <a:r>
              <a:rPr lang="en-US" sz="2400" dirty="0" err="1">
                <a:solidFill>
                  <a:srgbClr val="003300"/>
                </a:solidFill>
              </a:rPr>
              <a:t>nước</a:t>
            </a:r>
            <a:r>
              <a:rPr lang="en-US" sz="2400" dirty="0">
                <a:solidFill>
                  <a:srgbClr val="003300"/>
                </a:solidFill>
              </a:rPr>
              <a:t>.</a:t>
            </a:r>
            <a:r>
              <a:rPr lang="en-US" sz="2400" dirty="0">
                <a:solidFill>
                  <a:srgbClr val="FF0000"/>
                </a:solidFill>
              </a:rPr>
              <a:t>     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0" y="388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tốc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tăng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trưởng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nghiệp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vùng</a:t>
            </a:r>
            <a:r>
              <a:rPr lang="en-US" sz="2400" dirty="0">
                <a:solidFill>
                  <a:srgbClr val="FF0000"/>
                </a:solidFill>
              </a:rPr>
              <a:t> DHNTB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.        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   - </a:t>
            </a:r>
            <a:r>
              <a:rPr lang="en-US" sz="2400" dirty="0" err="1">
                <a:solidFill>
                  <a:srgbClr val="FF0000"/>
                </a:solidFill>
              </a:rPr>
              <a:t>Nhận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xét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tăng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trưởng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trị</a:t>
            </a:r>
            <a:r>
              <a:rPr lang="en-US" sz="2400" dirty="0">
                <a:solidFill>
                  <a:srgbClr val="FF0000"/>
                </a:solidFill>
              </a:rPr>
              <a:t> SXCN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vùng</a:t>
            </a:r>
            <a:r>
              <a:rPr lang="en-US" sz="2400" dirty="0">
                <a:solidFill>
                  <a:srgbClr val="FF0000"/>
                </a:solidFill>
              </a:rPr>
              <a:t> DHNTB so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2209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8,4%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2819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91,6%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28600" y="3505200"/>
            <a:ext cx="400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Thảo 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(3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59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28600" y="5867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SXCN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DHNTB 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5,6% </a:t>
            </a:r>
            <a:r>
              <a:rPr lang="en-US" sz="2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2002.</a:t>
            </a:r>
          </a:p>
        </p:txBody>
      </p:sp>
    </p:spTree>
    <p:extLst>
      <p:ext uri="{BB962C8B-B14F-4D97-AF65-F5344CB8AC3E}">
        <p14:creationId xmlns:p14="http://schemas.microsoft.com/office/powerpoint/2010/main" val="3676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1" uiExpand="1" build="allAtOnce"/>
      <p:bldP spid="4" grpId="0"/>
      <p:bldP spid="11" grpId="0"/>
      <p:bldP spid="14" grpId="0"/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2400" y="400546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419600" y="304800"/>
            <a:ext cx="4876800" cy="6530480"/>
            <a:chOff x="3216" y="288"/>
            <a:chExt cx="2448" cy="3909"/>
          </a:xfrm>
        </p:grpSpPr>
        <p:pic>
          <p:nvPicPr>
            <p:cNvPr id="8" name="Picture 20" descr="dl9tr096h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88"/>
              <a:ext cx="2352" cy="374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3216" y="3994"/>
              <a:ext cx="244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Lược đồ kinh tế vùng Duyên hải Nam Trung Bộ</a:t>
              </a:r>
            </a:p>
          </p:txBody>
        </p:sp>
      </p:grpSp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76200" y="17526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xét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nghiệp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DHNTB.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76200" y="2556808"/>
            <a:ext cx="441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/>
              <a:t>-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CN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khá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,   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,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,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4267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5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1661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VNI-Times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131</cp:revision>
  <dcterms:created xsi:type="dcterms:W3CDTF">2015-02-06T00:42:52Z</dcterms:created>
  <dcterms:modified xsi:type="dcterms:W3CDTF">2022-07-31T11:43:20Z</dcterms:modified>
</cp:coreProperties>
</file>